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9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F5A"/>
    <a:srgbClr val="4E5B66"/>
    <a:srgbClr val="1D1D1D"/>
    <a:srgbClr val="0063E8"/>
    <a:srgbClr val="EEEEEE"/>
    <a:srgbClr val="C0C0C0"/>
    <a:srgbClr val="FC3D21"/>
    <a:srgbClr val="45B7FF"/>
    <a:srgbClr val="1A1A2E"/>
    <a:srgbClr val="4944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 varScale="1">
        <p:scale>
          <a:sx n="90" d="100"/>
          <a:sy n="90" d="100"/>
        </p:scale>
        <p:origin x="232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1C460-1877-946C-ADE7-9CEBDA775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90400D-D4E4-4CD6-B840-5916A790B0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03CEF-5B8E-047D-D6FF-D4CED7269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520EB-3E0F-2C4A-818F-70D329E5B471}" type="datetimeFigureOut">
              <a:rPr lang="en-US" smtClean="0"/>
              <a:t>6/1/24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055EB-46A0-2CCA-1692-8068E8C4D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A72CF-F357-37DB-521E-8FB41B2AB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D036-BBA3-454C-8945-34E166ECC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760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CF8C2-EA85-7C7F-764C-DFC88065D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DB5704-0104-0BD1-C43C-D2B722B5D5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00280-128C-9538-5DDC-8BF3D99F8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520EB-3E0F-2C4A-818F-70D329E5B471}" type="datetimeFigureOut">
              <a:rPr lang="en-US" smtClean="0"/>
              <a:t>6/1/24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B9532-6EDC-5B91-9861-A2AE9BF9A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04021-ADB9-2BCF-B75F-79199E056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D036-BBA3-454C-8945-34E166ECC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249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FB7751-5427-7F96-CD4F-0F6007916C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0B9CAF-5F8D-C83B-0AB7-D7F5C0CE77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56E1E-CF4E-CD01-E2DC-861257B80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520EB-3E0F-2C4A-818F-70D329E5B471}" type="datetimeFigureOut">
              <a:rPr lang="en-US" smtClean="0"/>
              <a:t>6/1/24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0C24E-119A-AF6F-B6ED-B97D7C672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E528D-914D-CFE2-2F22-09C496C5A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D036-BBA3-454C-8945-34E166ECC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45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36C90-4FDE-C60D-9572-A3B6CD8E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8A843-7605-2011-418D-6DD55CD4B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F5985-A6D2-75E2-0ED2-BD7CDB42A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520EB-3E0F-2C4A-818F-70D329E5B471}" type="datetimeFigureOut">
              <a:rPr lang="en-US" smtClean="0"/>
              <a:t>6/1/24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7BE7E-39AE-2698-4943-AA65A2399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E20D4-0550-0B36-0346-F53BCC79A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D036-BBA3-454C-8945-34E166ECC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398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57160-5F49-3A8D-E574-A0ABC9F7A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10BEA-D824-C361-A7DA-16E15F3C9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08D0F-4420-4B51-7669-51FA5131F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520EB-3E0F-2C4A-818F-70D329E5B471}" type="datetimeFigureOut">
              <a:rPr lang="en-US" smtClean="0"/>
              <a:t>6/1/24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C6CE3-2501-2E1F-6435-74099AF5B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EAF13-558D-F279-0B72-3107D1721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D036-BBA3-454C-8945-34E166ECC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786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4CEB6-0BD5-51CD-4CE5-868E0641C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F494A-DEF4-B75A-E89B-0E5A4FA822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E3A3C1-650B-2D37-B0C9-908738AE0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F70736-6155-1787-80ED-1261087E0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520EB-3E0F-2C4A-818F-70D329E5B471}" type="datetimeFigureOut">
              <a:rPr lang="en-US" smtClean="0"/>
              <a:t>6/1/24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78D06D-92E9-1FA5-4CBE-01B30742A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4FBE78-623B-02C5-A049-464FEE7CA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D036-BBA3-454C-8945-34E166ECC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126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7F897-154F-0113-0CAE-2128084F7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D07CD5-C898-AEA5-923C-B198404AD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50AD9B-7F79-E497-7249-FA4084C075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750598-B108-B1D7-929A-893133434C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976002-94F7-7506-E256-2FE7A58DB1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D2FD45-E5F7-392B-4ADA-AA2ED13DA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520EB-3E0F-2C4A-818F-70D329E5B471}" type="datetimeFigureOut">
              <a:rPr lang="en-US" smtClean="0"/>
              <a:t>6/1/24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23FA93-8309-EB4F-C843-6A5DA6538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B10E92-9C09-29F3-2E8E-1688F0885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D036-BBA3-454C-8945-34E166ECC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053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90646-3ACA-8438-8F1E-E8AE81927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EF3E86-2E66-033A-8BC0-893D48365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520EB-3E0F-2C4A-818F-70D329E5B471}" type="datetimeFigureOut">
              <a:rPr lang="en-US" smtClean="0"/>
              <a:t>6/1/24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B64561-64FA-283E-66A4-CE2978100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3921B6-01EA-9B6F-A1C9-A8714FA9D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D036-BBA3-454C-8945-34E166ECC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811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2B4E6F-6E77-111F-1D58-50C0351F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520EB-3E0F-2C4A-818F-70D329E5B471}" type="datetimeFigureOut">
              <a:rPr lang="en-US" smtClean="0"/>
              <a:t>6/1/24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8AAB2B-0548-68CE-7BCB-7A00C3D8C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B20D7F-19E4-7687-3C13-23989744C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D036-BBA3-454C-8945-34E166ECC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984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AC580-32E0-863D-977D-3D0D33C96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1B662-D61E-B51B-D526-2D6C24BCC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F7BA4D-A930-3424-0743-AF12D11C1F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7E08D8-612A-710D-0246-F8B8D34A7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520EB-3E0F-2C4A-818F-70D329E5B471}" type="datetimeFigureOut">
              <a:rPr lang="en-US" smtClean="0"/>
              <a:t>6/1/24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9797C1-2F4A-D363-FC03-5841CD4E2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79ABC7-7631-3CA2-05A7-8D9050F1B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D036-BBA3-454C-8945-34E166ECC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7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ED8FB-BFB4-DE25-8A30-F5A20139B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CC3443-AE96-3377-448B-3ADE9B19D5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5BB87C-C62C-B86E-E94F-3EF630A9BC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0E805-909F-60AE-54C8-2ADFFB533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520EB-3E0F-2C4A-818F-70D329E5B471}" type="datetimeFigureOut">
              <a:rPr lang="en-US" smtClean="0"/>
              <a:t>6/1/24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F8A191-194E-97BD-C98C-37CD616FF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1B445B-1D93-B19C-7E9C-4D48CBF49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D036-BBA3-454C-8945-34E166ECC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959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614530-6F24-B089-5C1C-4F9FE272D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1C85B8-0418-7691-224F-475CC8E3CC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10FD0-A507-9D4C-3733-742BF2F2B4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D520EB-3E0F-2C4A-818F-70D329E5B471}" type="datetimeFigureOut">
              <a:rPr lang="en-US" smtClean="0"/>
              <a:t>6/1/24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DE389-203B-EDC5-B6F0-E9A4FB172C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B30EB-FC37-DB48-0B26-28FD797627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94D036-BBA3-454C-8945-34E166ECC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700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3B3205-E601-BAB1-781F-9E1987B04185}"/>
              </a:ext>
            </a:extLst>
          </p:cNvPr>
          <p:cNvSpPr txBox="1"/>
          <p:nvPr/>
        </p:nvSpPr>
        <p:spPr>
          <a:xfrm>
            <a:off x="997526" y="427512"/>
            <a:ext cx="2517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0063E8"/>
                </a:solidFill>
                <a:latin typeface="Alien Mine" panose="02000000000000020000" pitchFamily="2" charset="0"/>
                <a:cs typeface="Cairo Black" pitchFamily="2" charset="-78"/>
              </a:rPr>
              <a:t>ISA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FBD76A-8F7B-429F-8657-6BD773C89017}"/>
              </a:ext>
            </a:extLst>
          </p:cNvPr>
          <p:cNvSpPr txBox="1"/>
          <p:nvPr/>
        </p:nvSpPr>
        <p:spPr>
          <a:xfrm>
            <a:off x="3346862" y="796844"/>
            <a:ext cx="549827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dirty="0">
                <a:solidFill>
                  <a:srgbClr val="0063E8"/>
                </a:solidFill>
                <a:latin typeface="Cairo" pitchFamily="2" charset="-78"/>
                <a:cs typeface="Cairo" pitchFamily="2" charset="-78"/>
              </a:rPr>
              <a:t>Ibrahim S. Al-Akash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7780023-E556-8DBF-C9D9-A5531EC5DCCD}"/>
              </a:ext>
            </a:extLst>
          </p:cNvPr>
          <p:cNvSpPr/>
          <p:nvPr/>
        </p:nvSpPr>
        <p:spPr>
          <a:xfrm>
            <a:off x="1179614" y="1997173"/>
            <a:ext cx="9832769" cy="3247269"/>
          </a:xfrm>
          <a:prstGeom prst="round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0063E8"/>
                </a:solidFill>
                <a:latin typeface="Cairo" pitchFamily="2" charset="-78"/>
                <a:cs typeface="Cairo" pitchFamily="2" charset="-78"/>
              </a:rPr>
              <a:t>Welcome to my development portfolio!</a:t>
            </a:r>
            <a:endParaRPr lang="en-US" b="1" dirty="0">
              <a:solidFill>
                <a:srgbClr val="0063E8"/>
              </a:solidFill>
              <a:latin typeface="Cairo" pitchFamily="2" charset="-78"/>
              <a:cs typeface="Cairo" pitchFamily="2" charset="-78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1A1A2E"/>
                </a:solidFill>
                <a:latin typeface="D-DIN" panose="020B0504030202030204" pitchFamily="34" charset="77"/>
              </a:rPr>
              <a:t>I am p</a:t>
            </a:r>
            <a:r>
              <a:rPr lang="en-US" sz="1800" dirty="0">
                <a:solidFill>
                  <a:srgbClr val="1A1A2E"/>
                </a:solidFill>
                <a:effectLst/>
                <a:latin typeface="D-DIN" panose="020B0504030202030204" pitchFamily="34" charset="77"/>
              </a:rPr>
              <a:t>ursuing a software engineering internship centered on systems, mobile, or web application development. I’m dedicated to contributing to a forward-thinking team while cultivating industry skills. </a:t>
            </a:r>
            <a:r>
              <a:rPr lang="en-US" dirty="0">
                <a:solidFill>
                  <a:srgbClr val="1A1A2E"/>
                </a:solidFill>
                <a:latin typeface="D-DIN" panose="020B0504030202030204" pitchFamily="34" charset="77"/>
              </a:rPr>
              <a:t>With experience in both solo and team projects, I have a proven ability to learn quickly and build innovative solutions. I thrive on challenges and am committed to pushing my boundaries.</a:t>
            </a:r>
          </a:p>
        </p:txBody>
      </p:sp>
    </p:spTree>
    <p:extLst>
      <p:ext uri="{BB962C8B-B14F-4D97-AF65-F5344CB8AC3E}">
        <p14:creationId xmlns:p14="http://schemas.microsoft.com/office/powerpoint/2010/main" val="260644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E406F00-3B34-B997-F8F9-99029E442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050" y="0"/>
            <a:ext cx="30861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EB5CD5-FCAC-189B-C67B-749FDBC4C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340DBD-ED8A-90B0-EE46-914A373F4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85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332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B508F-90F2-DFB6-FA2D-CEAC987B5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30" y="0"/>
            <a:ext cx="30861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323C02-190C-C359-99AC-65C648DAB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830" y="0"/>
            <a:ext cx="30861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C6D38B-158D-C61B-6266-C7643BFFC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4730" y="0"/>
            <a:ext cx="30861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D2CD45-CD9C-913F-25DB-E91679C1C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693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44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18D1A6-C0D1-71F3-E96D-AC37D9AB4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43012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953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B32960-581F-2DF0-930D-0AE3E8353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224832"/>
            <a:ext cx="7772400" cy="22650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0D0C16-FD69-950F-186D-B714A4BA8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300" y="927100"/>
            <a:ext cx="43434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69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57B5F0-59B3-03EC-2119-D76F48D49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37469"/>
            <a:ext cx="7772400" cy="418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182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D3ACFF-6FB3-7D01-A619-C3B38696C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37469"/>
            <a:ext cx="7772400" cy="418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05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749DA7-CB20-B6DC-391F-EBDFA8F9ED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09800" y="1337469"/>
            <a:ext cx="7772399" cy="418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175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858AB9-4B91-ED99-4AAF-35378B770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37469"/>
            <a:ext cx="7772400" cy="418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521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17AC7A-86DB-09FC-F20A-9D740BD7D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37469"/>
            <a:ext cx="7772400" cy="418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833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ADDDAD-A865-DCCB-B789-6D2BF2D9D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09245"/>
            <a:ext cx="7772400" cy="343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72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and purple logo&#10;&#10;Description automatically generated">
            <a:extLst>
              <a:ext uri="{FF2B5EF4-FFF2-40B4-BE49-F238E27FC236}">
                <a16:creationId xmlns:a16="http://schemas.microsoft.com/office/drawing/2014/main" id="{A8E55865-F56D-F325-D206-F28D2B8D1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6142" y="2466852"/>
            <a:ext cx="1924295" cy="1924295"/>
          </a:xfrm>
          <a:prstGeom prst="ellipse">
            <a:avLst/>
          </a:prstGeom>
        </p:spPr>
      </p:pic>
      <p:pic>
        <p:nvPicPr>
          <p:cNvPr id="17" name="Picture 16" descr="A blue and purple logo&#10;&#10;Description automatically generated">
            <a:extLst>
              <a:ext uri="{FF2B5EF4-FFF2-40B4-BE49-F238E27FC236}">
                <a16:creationId xmlns:a16="http://schemas.microsoft.com/office/drawing/2014/main" id="{0444BD74-3126-446E-A8E2-27CBAA3F3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848" y="2468631"/>
            <a:ext cx="1924295" cy="1924295"/>
          </a:xfrm>
          <a:prstGeom prst="ellipse">
            <a:avLst/>
          </a:prstGeom>
        </p:spPr>
      </p:pic>
      <p:pic>
        <p:nvPicPr>
          <p:cNvPr id="21" name="Picture 20" descr="A blue and white logo&#10;&#10;Description automatically generated">
            <a:extLst>
              <a:ext uri="{FF2B5EF4-FFF2-40B4-BE49-F238E27FC236}">
                <a16:creationId xmlns:a16="http://schemas.microsoft.com/office/drawing/2014/main" id="{361832F7-B3BE-282D-598B-9D0F52379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886" y="2395847"/>
            <a:ext cx="2066306" cy="2066306"/>
          </a:xfrm>
          <a:prstGeom prst="ellipse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1F76E18-7898-846E-F7B0-A14B7B8D4D7F}"/>
              </a:ext>
            </a:extLst>
          </p:cNvPr>
          <p:cNvSpPr txBox="1"/>
          <p:nvPr/>
        </p:nvSpPr>
        <p:spPr>
          <a:xfrm>
            <a:off x="3346861" y="261409"/>
            <a:ext cx="549827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dirty="0">
                <a:solidFill>
                  <a:srgbClr val="0063E8"/>
                </a:solidFill>
                <a:latin typeface="Cairo" pitchFamily="2" charset="-78"/>
                <a:cs typeface="Cairo"/>
              </a:rPr>
              <a:t>Experience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7545493-E003-DE25-4121-09342B79F57A}"/>
              </a:ext>
            </a:extLst>
          </p:cNvPr>
          <p:cNvSpPr/>
          <p:nvPr/>
        </p:nvSpPr>
        <p:spPr>
          <a:xfrm>
            <a:off x="1280555" y="2395847"/>
            <a:ext cx="2066306" cy="2066306"/>
          </a:xfrm>
          <a:prstGeom prst="ellipse">
            <a:avLst/>
          </a:prstGeom>
          <a:noFill/>
          <a:ln w="76200">
            <a:solidFill>
              <a:srgbClr val="0063E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6D4EBE5-95A7-F516-F208-3BD333A920BD}"/>
              </a:ext>
            </a:extLst>
          </p:cNvPr>
          <p:cNvSpPr/>
          <p:nvPr/>
        </p:nvSpPr>
        <p:spPr>
          <a:xfrm>
            <a:off x="5062845" y="2395847"/>
            <a:ext cx="2066306" cy="2066306"/>
          </a:xfrm>
          <a:prstGeom prst="ellipse">
            <a:avLst/>
          </a:prstGeom>
          <a:noFill/>
          <a:ln w="76200">
            <a:solidFill>
              <a:srgbClr val="0063E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CD9FE6A-B544-E210-E4E7-7881097E2EE6}"/>
              </a:ext>
            </a:extLst>
          </p:cNvPr>
          <p:cNvSpPr/>
          <p:nvPr/>
        </p:nvSpPr>
        <p:spPr>
          <a:xfrm>
            <a:off x="8845139" y="2395847"/>
            <a:ext cx="2066306" cy="2066306"/>
          </a:xfrm>
          <a:prstGeom prst="ellipse">
            <a:avLst/>
          </a:prstGeom>
          <a:noFill/>
          <a:ln w="76200">
            <a:solidFill>
              <a:srgbClr val="0063E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1BF91D0-2F72-4A7F-9F44-F0E92A8771DA}"/>
              </a:ext>
            </a:extLst>
          </p:cNvPr>
          <p:cNvCxnSpPr>
            <a:stCxn id="8" idx="6"/>
            <a:endCxn id="11" idx="2"/>
          </p:cNvCxnSpPr>
          <p:nvPr/>
        </p:nvCxnSpPr>
        <p:spPr>
          <a:xfrm>
            <a:off x="3346861" y="3429000"/>
            <a:ext cx="1715984" cy="0"/>
          </a:xfrm>
          <a:prstGeom prst="line">
            <a:avLst/>
          </a:prstGeom>
          <a:ln w="76200">
            <a:solidFill>
              <a:srgbClr val="0063E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C94302-837C-6355-EF9A-48AE12C0D068}"/>
              </a:ext>
            </a:extLst>
          </p:cNvPr>
          <p:cNvCxnSpPr>
            <a:stCxn id="11" idx="6"/>
            <a:endCxn id="15" idx="2"/>
          </p:cNvCxnSpPr>
          <p:nvPr/>
        </p:nvCxnSpPr>
        <p:spPr>
          <a:xfrm>
            <a:off x="7129151" y="3429000"/>
            <a:ext cx="1715988" cy="0"/>
          </a:xfrm>
          <a:prstGeom prst="line">
            <a:avLst/>
          </a:prstGeom>
          <a:ln w="76200">
            <a:solidFill>
              <a:srgbClr val="0063E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0D27DCA-D086-5443-CB38-E6091A42ABEB}"/>
              </a:ext>
            </a:extLst>
          </p:cNvPr>
          <p:cNvSpPr txBox="1"/>
          <p:nvPr/>
        </p:nvSpPr>
        <p:spPr>
          <a:xfrm>
            <a:off x="1295886" y="4579410"/>
            <a:ext cx="20356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63E8"/>
                </a:solidFill>
                <a:latin typeface="Cairo" pitchFamily="2" charset="-78"/>
                <a:cs typeface="Cairo" pitchFamily="2" charset="-78"/>
              </a:rPr>
              <a:t>Aug ’22</a:t>
            </a:r>
          </a:p>
          <a:p>
            <a:pPr algn="ctr"/>
            <a:r>
              <a:rPr lang="en-US" sz="2400" dirty="0">
                <a:solidFill>
                  <a:srgbClr val="0063E8"/>
                </a:solidFill>
                <a:latin typeface="D-DIN" panose="020B0504030202030204" pitchFamily="34" charset="77"/>
                <a:cs typeface="Cairo" pitchFamily="2" charset="-78"/>
              </a:rPr>
              <a:t>BCM Ray Lab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309417-1739-E0DF-E275-4BDF1471595B}"/>
              </a:ext>
            </a:extLst>
          </p:cNvPr>
          <p:cNvSpPr txBox="1"/>
          <p:nvPr/>
        </p:nvSpPr>
        <p:spPr>
          <a:xfrm>
            <a:off x="4882486" y="4579410"/>
            <a:ext cx="2427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63E8"/>
                </a:solidFill>
                <a:latin typeface="Cairo" pitchFamily="2" charset="-78"/>
                <a:cs typeface="Cairo" pitchFamily="2" charset="-78"/>
              </a:rPr>
              <a:t>May ’23</a:t>
            </a:r>
          </a:p>
          <a:p>
            <a:pPr algn="ctr"/>
            <a:r>
              <a:rPr lang="en-US" sz="2400" dirty="0">
                <a:solidFill>
                  <a:srgbClr val="0063E8"/>
                </a:solidFill>
                <a:latin typeface="D-DIN" panose="020B0504030202030204" pitchFamily="34" charset="77"/>
                <a:cs typeface="Cairo" pitchFamily="2" charset="-78"/>
              </a:rPr>
              <a:t>Starling Medical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0EF70B-0A9C-8D8A-F648-1F087CC63B83}"/>
              </a:ext>
            </a:extLst>
          </p:cNvPr>
          <p:cNvSpPr txBox="1"/>
          <p:nvPr/>
        </p:nvSpPr>
        <p:spPr>
          <a:xfrm>
            <a:off x="1038092" y="1520378"/>
            <a:ext cx="25512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D1D1D"/>
                </a:solidFill>
                <a:latin typeface="Cairo" pitchFamily="2" charset="-78"/>
                <a:cs typeface="Cairo" pitchFamily="2" charset="-78"/>
              </a:rPr>
              <a:t>Bioengineering Intern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12CE42-3CA3-1ED6-FC4E-B6908651CA6D}"/>
              </a:ext>
            </a:extLst>
          </p:cNvPr>
          <p:cNvSpPr txBox="1"/>
          <p:nvPr/>
        </p:nvSpPr>
        <p:spPr>
          <a:xfrm>
            <a:off x="4702131" y="1520377"/>
            <a:ext cx="2787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D1D1D"/>
                </a:solidFill>
                <a:latin typeface="Cairo" pitchFamily="2" charset="-78"/>
                <a:cs typeface="Cairo" pitchFamily="2" charset="-78"/>
              </a:rPr>
              <a:t>Product R&amp;D Engineering Intern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477C6B-BA07-66BA-F841-E8CBED7C59B7}"/>
              </a:ext>
            </a:extLst>
          </p:cNvPr>
          <p:cNvSpPr txBox="1"/>
          <p:nvPr/>
        </p:nvSpPr>
        <p:spPr>
          <a:xfrm>
            <a:off x="8484425" y="1520376"/>
            <a:ext cx="2787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D1D1D"/>
                </a:solidFill>
                <a:latin typeface="Cairo" pitchFamily="2" charset="-78"/>
                <a:cs typeface="Cairo" pitchFamily="2" charset="-78"/>
              </a:rPr>
              <a:t>Software Engineering Intern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ED5511-B915-85FC-6624-E83C2E543FA7}"/>
              </a:ext>
            </a:extLst>
          </p:cNvPr>
          <p:cNvSpPr txBox="1"/>
          <p:nvPr/>
        </p:nvSpPr>
        <p:spPr>
          <a:xfrm>
            <a:off x="8664780" y="4579410"/>
            <a:ext cx="2427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63E8"/>
                </a:solidFill>
                <a:latin typeface="Cairo" pitchFamily="2" charset="-78"/>
                <a:cs typeface="Cairo" pitchFamily="2" charset="-78"/>
              </a:rPr>
              <a:t>May ’24</a:t>
            </a:r>
          </a:p>
          <a:p>
            <a:pPr algn="ctr"/>
            <a:r>
              <a:rPr lang="en-US" sz="2400" dirty="0">
                <a:solidFill>
                  <a:srgbClr val="0063E8"/>
                </a:solidFill>
                <a:latin typeface="D-DIN" panose="020B0504030202030204" pitchFamily="34" charset="77"/>
                <a:cs typeface="Cairo" pitchFamily="2" charset="-78"/>
              </a:rPr>
              <a:t>Starling Medical</a:t>
            </a:r>
          </a:p>
        </p:txBody>
      </p:sp>
    </p:spTree>
    <p:extLst>
      <p:ext uri="{BB962C8B-B14F-4D97-AF65-F5344CB8AC3E}">
        <p14:creationId xmlns:p14="http://schemas.microsoft.com/office/powerpoint/2010/main" val="2075259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C8F38A4E-2933-7E94-206D-FB2F0F7159EC}"/>
              </a:ext>
            </a:extLst>
          </p:cNvPr>
          <p:cNvSpPr/>
          <p:nvPr/>
        </p:nvSpPr>
        <p:spPr>
          <a:xfrm>
            <a:off x="6981587" y="1232568"/>
            <a:ext cx="641269" cy="1018228"/>
          </a:xfrm>
          <a:prstGeom prst="roundRect">
            <a:avLst/>
          </a:prstGeom>
          <a:solidFill>
            <a:srgbClr val="0937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93C29B2-8680-9431-327D-FE8DBFA66354}"/>
              </a:ext>
            </a:extLst>
          </p:cNvPr>
          <p:cNvSpPr/>
          <p:nvPr/>
        </p:nvSpPr>
        <p:spPr>
          <a:xfrm>
            <a:off x="6018584" y="1232568"/>
            <a:ext cx="641269" cy="1018228"/>
          </a:xfrm>
          <a:prstGeom prst="roundRect">
            <a:avLst/>
          </a:prstGeom>
          <a:solidFill>
            <a:srgbClr val="0937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6F03C1A6-945A-DE56-7C16-3D900A3AD10B}"/>
              </a:ext>
            </a:extLst>
          </p:cNvPr>
          <p:cNvSpPr/>
          <p:nvPr/>
        </p:nvSpPr>
        <p:spPr>
          <a:xfrm>
            <a:off x="5055581" y="1232568"/>
            <a:ext cx="641269" cy="1018228"/>
          </a:xfrm>
          <a:prstGeom prst="roundRect">
            <a:avLst/>
          </a:prstGeom>
          <a:solidFill>
            <a:srgbClr val="0937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588DB06-656F-B7E1-A11B-89E8ED88717A}"/>
              </a:ext>
            </a:extLst>
          </p:cNvPr>
          <p:cNvSpPr/>
          <p:nvPr/>
        </p:nvSpPr>
        <p:spPr>
          <a:xfrm>
            <a:off x="7944590" y="1232568"/>
            <a:ext cx="641269" cy="1018228"/>
          </a:xfrm>
          <a:prstGeom prst="roundRect">
            <a:avLst/>
          </a:prstGeom>
          <a:solidFill>
            <a:srgbClr val="FC3D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F76E18-7898-846E-F7B0-A14B7B8D4D7F}"/>
              </a:ext>
            </a:extLst>
          </p:cNvPr>
          <p:cNvSpPr txBox="1"/>
          <p:nvPr/>
        </p:nvSpPr>
        <p:spPr>
          <a:xfrm>
            <a:off x="3346861" y="261409"/>
            <a:ext cx="549827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dirty="0">
                <a:solidFill>
                  <a:srgbClr val="0063E8"/>
                </a:solidFill>
                <a:latin typeface="Cairo" pitchFamily="2" charset="-78"/>
                <a:cs typeface="Cairo" pitchFamily="2" charset="-78"/>
              </a:rPr>
              <a:t>Projects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62C50EC-9EDB-7A92-48A3-541AB1C2F34C}"/>
              </a:ext>
            </a:extLst>
          </p:cNvPr>
          <p:cNvSpPr/>
          <p:nvPr/>
        </p:nvSpPr>
        <p:spPr>
          <a:xfrm>
            <a:off x="2373085" y="1824508"/>
            <a:ext cx="7445828" cy="4168239"/>
          </a:xfrm>
          <a:prstGeom prst="roundRect">
            <a:avLst/>
          </a:prstGeom>
          <a:solidFill>
            <a:srgbClr val="4944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8E8115D-4F5F-0BDF-2843-8C3826FD4724}"/>
              </a:ext>
            </a:extLst>
          </p:cNvPr>
          <p:cNvSpPr/>
          <p:nvPr/>
        </p:nvSpPr>
        <p:spPr>
          <a:xfrm>
            <a:off x="2361043" y="1824507"/>
            <a:ext cx="7445828" cy="4168239"/>
          </a:xfrm>
          <a:prstGeom prst="roundRect">
            <a:avLst/>
          </a:prstGeom>
          <a:solidFill>
            <a:srgbClr val="4E5B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63CD97F-4C16-6A5D-488A-5D44B82C88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387"/>
          <a:stretch/>
        </p:blipFill>
        <p:spPr>
          <a:xfrm>
            <a:off x="2374899" y="4797215"/>
            <a:ext cx="7442200" cy="1195532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20784D-5E22-21C8-8480-15A88FC114ED}"/>
              </a:ext>
            </a:extLst>
          </p:cNvPr>
          <p:cNvCxnSpPr/>
          <p:nvPr/>
        </p:nvCxnSpPr>
        <p:spPr>
          <a:xfrm>
            <a:off x="4322620" y="4902864"/>
            <a:ext cx="0" cy="878774"/>
          </a:xfrm>
          <a:prstGeom prst="line">
            <a:avLst/>
          </a:prstGeom>
          <a:ln>
            <a:solidFill>
              <a:srgbClr val="4944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5794850-C329-1E03-E01C-ED0B49787DF3}"/>
              </a:ext>
            </a:extLst>
          </p:cNvPr>
          <p:cNvSpPr txBox="1"/>
          <p:nvPr/>
        </p:nvSpPr>
        <p:spPr>
          <a:xfrm>
            <a:off x="4620546" y="4880586"/>
            <a:ext cx="510045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>
                <a:solidFill>
                  <a:srgbClr val="0063E8"/>
                </a:solidFill>
                <a:latin typeface="D-DIN" panose="020B0504030202030204" pitchFamily="34" charset="77"/>
                <a:cs typeface="Cairo" pitchFamily="2" charset="-78"/>
              </a:rPr>
              <a:t>Apparatus for automating and parallelizing experiments on genetically engineered mice for sudden infant death syndrome (SIDS) research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7A54A4F-E715-E3F2-2E81-C45B192E45D1}"/>
              </a:ext>
            </a:extLst>
          </p:cNvPr>
          <p:cNvSpPr/>
          <p:nvPr/>
        </p:nvSpPr>
        <p:spPr>
          <a:xfrm>
            <a:off x="9362864" y="2997033"/>
            <a:ext cx="863931" cy="863931"/>
          </a:xfrm>
          <a:prstGeom prst="ellipse">
            <a:avLst/>
          </a:prstGeom>
          <a:solidFill>
            <a:srgbClr val="0063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CE64E4C-3A2F-23AB-3FFE-7B2825E9DFD0}"/>
              </a:ext>
            </a:extLst>
          </p:cNvPr>
          <p:cNvSpPr/>
          <p:nvPr/>
        </p:nvSpPr>
        <p:spPr>
          <a:xfrm>
            <a:off x="1941119" y="2997034"/>
            <a:ext cx="863931" cy="863931"/>
          </a:xfrm>
          <a:prstGeom prst="ellipse">
            <a:avLst/>
          </a:prstGeom>
          <a:solidFill>
            <a:srgbClr val="0063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33C049E5-B1CB-5F9F-01E3-A08F257944BB}"/>
              </a:ext>
            </a:extLst>
          </p:cNvPr>
          <p:cNvSpPr/>
          <p:nvPr/>
        </p:nvSpPr>
        <p:spPr>
          <a:xfrm>
            <a:off x="9607958" y="3185554"/>
            <a:ext cx="403761" cy="486888"/>
          </a:xfrm>
          <a:prstGeom prst="chevron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hevron 27">
            <a:extLst>
              <a:ext uri="{FF2B5EF4-FFF2-40B4-BE49-F238E27FC236}">
                <a16:creationId xmlns:a16="http://schemas.microsoft.com/office/drawing/2014/main" id="{27D4C463-009A-598B-DB28-1ECDC7CFC11A}"/>
              </a:ext>
            </a:extLst>
          </p:cNvPr>
          <p:cNvSpPr/>
          <p:nvPr/>
        </p:nvSpPr>
        <p:spPr>
          <a:xfrm flipH="1">
            <a:off x="2122383" y="3185554"/>
            <a:ext cx="403761" cy="486888"/>
          </a:xfrm>
          <a:prstGeom prst="chevron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6" name="Picture 2" descr="Github Logo - Free social media icons">
            <a:extLst>
              <a:ext uri="{FF2B5EF4-FFF2-40B4-BE49-F238E27FC236}">
                <a16:creationId xmlns:a16="http://schemas.microsoft.com/office/drawing/2014/main" id="{84070C2A-049F-E798-187F-1D254A031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007" y="1332024"/>
            <a:ext cx="424433" cy="424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ylor College of Medicine - Wikipedia">
            <a:extLst>
              <a:ext uri="{FF2B5EF4-FFF2-40B4-BE49-F238E27FC236}">
                <a16:creationId xmlns:a16="http://schemas.microsoft.com/office/drawing/2014/main" id="{C9000AD4-0E92-5044-D8E4-6D9BC5EE7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919" y="4902864"/>
            <a:ext cx="609114" cy="60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 descr="A white hexagon with a letter c and plus symbol&#10;&#10;Description automatically generated">
            <a:extLst>
              <a:ext uri="{FF2B5EF4-FFF2-40B4-BE49-F238E27FC236}">
                <a16:creationId xmlns:a16="http://schemas.microsoft.com/office/drawing/2014/main" id="{0D84ADEF-A7C4-2936-7D91-ACB9FCF017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3166" y="1263071"/>
            <a:ext cx="552104" cy="552104"/>
          </a:xfrm>
          <a:prstGeom prst="rect">
            <a:avLst/>
          </a:prstGeom>
        </p:spPr>
      </p:pic>
      <p:pic>
        <p:nvPicPr>
          <p:cNvPr id="47" name="Picture 46" descr="A white hexagon with a letter c&#10;&#10;Description automatically generated">
            <a:extLst>
              <a:ext uri="{FF2B5EF4-FFF2-40B4-BE49-F238E27FC236}">
                <a16:creationId xmlns:a16="http://schemas.microsoft.com/office/drawing/2014/main" id="{FC68D1B8-B6BA-4678-8F6A-A12D5EB52D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7970" y="1258685"/>
            <a:ext cx="556490" cy="556490"/>
          </a:xfrm>
          <a:prstGeom prst="rect">
            <a:avLst/>
          </a:prstGeom>
        </p:spPr>
      </p:pic>
      <p:pic>
        <p:nvPicPr>
          <p:cNvPr id="49" name="Picture 48" descr="A white snake with black background&#10;&#10;Description automatically generated">
            <a:extLst>
              <a:ext uri="{FF2B5EF4-FFF2-40B4-BE49-F238E27FC236}">
                <a16:creationId xmlns:a16="http://schemas.microsoft.com/office/drawing/2014/main" id="{AC0D9F69-0A25-249E-3DBE-1D5F274E80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1870" y="1348773"/>
            <a:ext cx="380701" cy="38070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DD81C9D-7595-468A-EFB0-57D6A852D21A}"/>
              </a:ext>
            </a:extLst>
          </p:cNvPr>
          <p:cNvSpPr txBox="1"/>
          <p:nvPr/>
        </p:nvSpPr>
        <p:spPr>
          <a:xfrm>
            <a:off x="2296969" y="5537590"/>
            <a:ext cx="220864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rgbClr val="0063E8"/>
                </a:solidFill>
                <a:latin typeface="Cairo" pitchFamily="2" charset="-78"/>
                <a:cs typeface="Cairo" pitchFamily="2" charset="-78"/>
              </a:rPr>
              <a:t>Ray Lab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012284-D773-F9BB-983F-B845222A40E5}"/>
              </a:ext>
            </a:extLst>
          </p:cNvPr>
          <p:cNvSpPr txBox="1"/>
          <p:nvPr/>
        </p:nvSpPr>
        <p:spPr>
          <a:xfrm>
            <a:off x="5325822" y="3244332"/>
            <a:ext cx="147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2026991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AB5D21-E248-C079-C458-114C7732C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930" y="668448"/>
            <a:ext cx="4369096" cy="523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96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8EDACA5-18B9-4FED-F0CA-F23643C167AE}"/>
              </a:ext>
            </a:extLst>
          </p:cNvPr>
          <p:cNvSpPr/>
          <p:nvPr/>
        </p:nvSpPr>
        <p:spPr>
          <a:xfrm>
            <a:off x="1529937" y="838902"/>
            <a:ext cx="9132125" cy="5180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CF07DC-ED7A-01EF-E4C6-1FF863E80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01852"/>
            <a:ext cx="7772400" cy="465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750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2E2CEB-1FFC-A61A-B627-20C8E36BF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93115"/>
            <a:ext cx="7772400" cy="547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71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5F5AA5-7737-CB34-6EDF-3BEC48B64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19504"/>
            <a:ext cx="7772400" cy="381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36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8CF3A8-D403-7792-B8D6-F4FE14476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99" y="393700"/>
            <a:ext cx="4140200" cy="6489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CEC55D-8A98-CA8A-7145-B11E5D75C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394" y="444500"/>
            <a:ext cx="3441700" cy="6438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644C10-F840-58DC-1714-22D412F4A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0697" y="234950"/>
            <a:ext cx="40490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414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4D31458-A929-B384-3B71-A6F6EE0FACB3}"/>
              </a:ext>
            </a:extLst>
          </p:cNvPr>
          <p:cNvSpPr/>
          <p:nvPr/>
        </p:nvSpPr>
        <p:spPr>
          <a:xfrm>
            <a:off x="0" y="273132"/>
            <a:ext cx="12192000" cy="61395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A43963-5F21-5D8F-7ABC-26E7520C2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171" y="-90386"/>
            <a:ext cx="3683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2B1A2D-53C2-07FE-7E50-C6C7975C5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4625" y="87414"/>
            <a:ext cx="3873500" cy="66802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D1A9B44-5F91-7740-BB99-50FACB05E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8973" y="-90386"/>
            <a:ext cx="3911600" cy="6692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5043FE-AEA6-483B-A0F2-C00097396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2869" y="125513"/>
            <a:ext cx="3873500" cy="660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97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6698</TotalTime>
  <Words>124</Words>
  <Application>Microsoft Macintosh PowerPoint</Application>
  <PresentationFormat>Widescreen</PresentationFormat>
  <Paragraphs>18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Alien Mine</vt:lpstr>
      <vt:lpstr>Aptos</vt:lpstr>
      <vt:lpstr>Aptos Display</vt:lpstr>
      <vt:lpstr>Arial</vt:lpstr>
      <vt:lpstr>Cairo</vt:lpstr>
      <vt:lpstr>D-DIN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Ibrahim Al-Akash</dc:creator>
  <cp:lastModifiedBy>Ibrahim Al-Akash</cp:lastModifiedBy>
  <cp:revision>13</cp:revision>
  <dcterms:created xsi:type="dcterms:W3CDTF">2024-05-28T23:50:15Z</dcterms:created>
  <dcterms:modified xsi:type="dcterms:W3CDTF">2024-06-03T09:11:11Z</dcterms:modified>
</cp:coreProperties>
</file>